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IBM Plex Sa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0" roundtripDataSignature="AMtx7mjBZ82yjZGKDJn4tZn62Hb1HsVs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IBMPlexSansSemiBold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SemiBold-italic.fntdata"/><Relationship Id="rId47" Type="http://schemas.openxmlformats.org/officeDocument/2006/relationships/font" Target="fonts/IBMPlexSansSemiBold-bold.fntdata"/><Relationship Id="rId49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" name="Google Shape;8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" name="Google Shape;8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4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4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4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4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" name="Google Shape;1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53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53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6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1" name="Google Shape;18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6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6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0" name="Google Shape;19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6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" name="Google Shape;26;p3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" name="Google Shape;2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3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3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3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3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3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3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3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3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3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3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3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p3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3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3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3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3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3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3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3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3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3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3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3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3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3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3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3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3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3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3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3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3" name="Google Shape;73;p4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8" name="Google Shape;78;p4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andas.pydata.org/docs/reference/api/pandas.DataFrame.merge.html" TargetMode="External"/><Relationship Id="rId4" Type="http://schemas.openxmlformats.org/officeDocument/2006/relationships/hyperlink" Target="https://pandas.pydata.org/docs/reference/api/pandas.DataFrame.plot.html" TargetMode="External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Модификация таблиц с Pandas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Урок 3</a:t>
            </a:r>
            <a:endParaRPr sz="1000"/>
          </a:p>
        </p:txBody>
      </p:sp>
      <p:pic>
        <p:nvPicPr>
          <p:cNvPr descr="preencoded.png" id="204" name="Google Shape;2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3625" y="2062150"/>
            <a:ext cx="2270906" cy="444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88" y="1731750"/>
            <a:ext cx="1442254" cy="136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Методы агрегации</a:t>
            </a:r>
            <a:endParaRPr/>
          </a:p>
        </p:txBody>
      </p:sp>
      <p:sp>
        <p:nvSpPr>
          <p:cNvPr id="273" name="Google Shape;273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агрегации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540000" y="1249500"/>
            <a:ext cx="7046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Агрегация, или агрегирование — процесс объединения элементов в одно значение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Первый способ - вызвать метод agg() у pd.Series и передать в него список желаемых агрегаций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1" name="Google Shape;281;p11"/>
          <p:cNvPicPr preferRelativeResize="0"/>
          <p:nvPr/>
        </p:nvPicPr>
        <p:blipFill rotWithShape="1">
          <a:blip r:embed="rId3">
            <a:alphaModFix/>
          </a:blip>
          <a:srcRect b="70179" l="0" r="0" t="0"/>
          <a:stretch/>
        </p:blipFill>
        <p:spPr>
          <a:xfrm>
            <a:off x="540000" y="2520000"/>
            <a:ext cx="36385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87" name="Google Shape;287;p1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агрегации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540000" y="1249500"/>
            <a:ext cx="7046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Второй способ - вызвать метод agg() у датафрейма. В вызов этого метода можно передать словарь, где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12"/>
          <p:cNvSpPr txBox="1"/>
          <p:nvPr>
            <p:ph idx="1" type="subTitle"/>
          </p:nvPr>
        </p:nvSpPr>
        <p:spPr>
          <a:xfrm>
            <a:off x="1104375" y="1574475"/>
            <a:ext cx="4660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 - название признака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значение - список желаемых агрегаций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0" name="Google Shape;290;p12"/>
          <p:cNvPicPr preferRelativeResize="0"/>
          <p:nvPr/>
        </p:nvPicPr>
        <p:blipFill rotWithShape="1">
          <a:blip r:embed="rId3">
            <a:alphaModFix/>
          </a:blip>
          <a:srcRect b="0" l="0" r="0" t="30230"/>
          <a:stretch/>
        </p:blipFill>
        <p:spPr>
          <a:xfrm>
            <a:off x="744800" y="2471725"/>
            <a:ext cx="3561375" cy="2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Методы агрегации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540000" y="1249500"/>
            <a:ext cx="7046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Третий способ - вызвать метод agg() у датафрейма и передать аргументы (которые будут названиями строк) со значениями кортежа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983400"/>
            <a:ext cx="44862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Методы объединения</a:t>
            </a:r>
            <a:endParaRPr/>
          </a:p>
        </p:txBody>
      </p:sp>
      <p:sp>
        <p:nvSpPr>
          <p:cNvPr id="304" name="Google Shape;304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merge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540000" y="1249500"/>
            <a:ext cx="70467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метода merge() можно объединить две таблицы по столбцам. У первого датафрейма вызываем метод merge() и в него передаем: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второй датафрейм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столбец с левого датафрейма (он же первый), по которому нужно объединение (аргумент left_on)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столбец с правого датафрейма (он же второй), по которому нужно объединение (аргумент right_on)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2931075"/>
            <a:ext cx="6597025" cy="1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join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540000" y="1249500"/>
            <a:ext cx="7046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метод объединяет две таблицы по индексам, поэтому для успешного объединения нужно указать индексы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25" y="1800000"/>
            <a:ext cx="3836305" cy="3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join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540000" y="1249500"/>
            <a:ext cx="7046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затем вызвать метод join у одного из датафреймов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8" name="Google Shape;3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2035300"/>
            <a:ext cx="6850525" cy="1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Атрибут how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570975"/>
            <a:ext cx="3949975" cy="28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/>
        </p:nvSpPr>
        <p:spPr>
          <a:xfrm>
            <a:off x="5083950" y="1062050"/>
            <a:ext cx="36243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методах merge и join есть атрибут how, который позволяет указать способ объединения таблиц.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- остаются все объекты с левого датафрейма и ищутся совпадения из правого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- остаются все объекты с правого датафрейма и ищутся совпадения из левого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- остаются объекты, которые есть и в левом датафрейме, и в правом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outer - остаются все объекты из двуз датафреймов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Методы группировок</a:t>
            </a:r>
            <a:endParaRPr/>
          </a:p>
        </p:txBody>
      </p:sp>
      <p:sp>
        <p:nvSpPr>
          <p:cNvPr id="342" name="Google Shape;342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1" name="Google Shape;211;p2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изменение и удаление признаков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Группировки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Объединение таблиц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Встроенные визуализации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213" name="Google Shape;2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/>
          <p:nvPr/>
        </p:nvSpPr>
        <p:spPr>
          <a:xfrm>
            <a:off x="540000" y="1319100"/>
            <a:ext cx="8111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данном методе вначале происходит разбиение на группы, а затем можно сделать агрегацию по любой агрегирующей функции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49" name="Google Shape;349;p2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groupby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0" name="Google Shape;350;p20"/>
          <p:cNvPicPr preferRelativeResize="0"/>
          <p:nvPr/>
        </p:nvPicPr>
        <p:blipFill rotWithShape="1">
          <a:blip r:embed="rId3">
            <a:alphaModFix/>
          </a:blip>
          <a:srcRect b="0" l="0" r="0" t="2017"/>
          <a:stretch/>
        </p:blipFill>
        <p:spPr>
          <a:xfrm>
            <a:off x="541775" y="1879650"/>
            <a:ext cx="41148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/>
        </p:nvSpPr>
        <p:spPr>
          <a:xfrm>
            <a:off x="540000" y="1319100"/>
            <a:ext cx="81111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pivot_table (сводная таблица) - это мощный инструмент для обобщения и представления данных.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Параметры pivot_table():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 – столбец, который будет использован для строк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columns – столбец, который будет использован для столбцов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 – столбец обрабатываемых значений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aggfunc – функция, применяемая к values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fill_value – значение по умолчанию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margins – если True, то добавляется столбец All (Итого). По умолчанию: False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57" name="Google Shape;357;p2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pivot_table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3143700"/>
            <a:ext cx="4699426" cy="18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/>
        </p:nvSpPr>
        <p:spPr>
          <a:xfrm>
            <a:off x="540000" y="1319100"/>
            <a:ext cx="41463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Параметры crosstab():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 - значения для группировки по строкам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columns - значения для группировки по столбцам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 - агрегируемый столбец (или столбцы)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aggfunc - функция, которая будет применена к каждой группе значений values, сгруппированным по значениям index и columns. Значения этой функции и есть значения сводной таблицы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margins - добавляет результирующий столбец/строку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normalize: boolean, {'all', 'index', 'columns'} - нормировка всей таблицы (или только по строкам/столбцам).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 crosstab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66" name="Google Shape;3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000" y="1565550"/>
            <a:ext cx="38290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Встроенные визуализации</a:t>
            </a:r>
            <a:endParaRPr/>
          </a:p>
        </p:txBody>
      </p:sp>
      <p:sp>
        <p:nvSpPr>
          <p:cNvPr id="372" name="Google Shape;372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78" name="Google Shape;378;p2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Встроенные визуализации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500625"/>
            <a:ext cx="36195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/>
        </p:nvSpPr>
        <p:spPr>
          <a:xfrm>
            <a:off x="495300" y="114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hist() - гистограмма. С помощью неё можем изучить распределение возраста наших клиентов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86" name="Google Shape;386;p2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Встроенные визуализации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495300" y="114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pie() - круговая диаграмма, с помощью неё поизучаем долю мужчин и долю женщин среди наших клиентов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300" y="1140625"/>
            <a:ext cx="3568997" cy="36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94" name="Google Shape;394;p2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Встроенные визуализации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495300" y="114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scatter() - точечный график, он показывает взаимное распределение признаков. Изучим, а есть ли зависимость между возрастом клиента и его заработной платой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1513" y="1440000"/>
            <a:ext cx="47529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Встроенные визуализации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495300" y="114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bar() - столбчатая диаграмма, показывает количество объектов в каждой категории. Посмотрим, сколько уже лет люди являются клиентами нашего банка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6275" y="650525"/>
            <a:ext cx="2890416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0" name="Google Shape;410;p28"/>
          <p:cNvSpPr txBox="1"/>
          <p:nvPr>
            <p:ph idx="1" type="subTitle"/>
          </p:nvPr>
        </p:nvSpPr>
        <p:spPr>
          <a:xfrm>
            <a:off x="540000" y="1798050"/>
            <a:ext cx="466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создавать, изменять и удалять признаки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Изучили группировки данных и объединение таблиц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Познакомились со встроенными визуализациями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12" name="Google Shape;4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следующем уроке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8" name="Google Shape;418;p29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Интерпретация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Визуальный анализ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геоданных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20" name="Google Shape;4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25" y="1288279"/>
            <a:ext cx="2445526" cy="30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Работа с признаками</a:t>
            </a:r>
            <a:endParaRPr/>
          </a:p>
        </p:txBody>
      </p:sp>
      <p:sp>
        <p:nvSpPr>
          <p:cNvPr id="219" name="Google Shape;219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ссылки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6" name="Google Shape;426;p30"/>
          <p:cNvSpPr txBox="1"/>
          <p:nvPr>
            <p:ph idx="1" type="subTitle"/>
          </p:nvPr>
        </p:nvSpPr>
        <p:spPr>
          <a:xfrm>
            <a:off x="540000" y="1798050"/>
            <a:ext cx="46608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pandas.DataFrame.merge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https://pandas.pydata.org/docs/reference/api/pandas.DataFrame.merge.html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pandas.DataFrame.plot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https://pandas.pydata.org/docs/reference/api/pandas.DataFrame.plot.html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28" name="Google Shape;42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25" y="1490900"/>
            <a:ext cx="2246350" cy="2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урок!</a:t>
            </a:r>
            <a:endParaRPr/>
          </a:p>
        </p:txBody>
      </p:sp>
      <p:sp>
        <p:nvSpPr>
          <p:cNvPr id="434" name="Google Shape;434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35" name="Google Shape;4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813" y="3231362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/>
        </p:nvSpPr>
        <p:spPr>
          <a:xfrm>
            <a:off x="540000" y="1249500"/>
            <a:ext cx="6130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Самый простой способ - заполнить новый признак одинаковыми числами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6" name="Google Shape;226;p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63725"/>
            <a:ext cx="5073502" cy="22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/>
        </p:nvSpPr>
        <p:spPr>
          <a:xfrm>
            <a:off x="540000" y="1249500"/>
            <a:ext cx="6130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создать новый признак, основываясь на уже имеющихся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4" name="Google Shape;234;p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5" name="Google Shape;2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25" y="2033600"/>
            <a:ext cx="57340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/>
        </p:nvSpPr>
        <p:spPr>
          <a:xfrm>
            <a:off x="540000" y="1249500"/>
            <a:ext cx="8004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Можем пользоваться методом apply, который ускоряет работу со строками. Для этого нужно реализовать функцию (или же пользоваться анонимными функциями) и передать её в метод apply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26275"/>
            <a:ext cx="57340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/>
        </p:nvSpPr>
        <p:spPr>
          <a:xfrm>
            <a:off x="540000" y="1249500"/>
            <a:ext cx="6130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удалить столбец из таблицы можем пользоваться методом drop()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9" name="Google Shape;249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Удаление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51" name="Google Shape;2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2128175"/>
            <a:ext cx="57340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/>
        </p:nvSpPr>
        <p:spPr>
          <a:xfrm>
            <a:off x="540000" y="1249500"/>
            <a:ext cx="7046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изменить существующий признак пользуйтесь фильтрацией с помощью .loc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Изменение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59" name="Google Shape;2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720975"/>
            <a:ext cx="5715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/>
          <p:nvPr/>
        </p:nvSpPr>
        <p:spPr>
          <a:xfrm>
            <a:off x="540000" y="1249500"/>
            <a:ext cx="7046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метод replace() можем передать словарь, состоящий из старого значения и нового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Изменение признака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842450"/>
            <a:ext cx="57340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